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14" r:id="rId2"/>
    <p:sldId id="627" r:id="rId3"/>
    <p:sldId id="597" r:id="rId4"/>
    <p:sldId id="628" r:id="rId5"/>
    <p:sldId id="629" r:id="rId6"/>
    <p:sldId id="630" r:id="rId7"/>
    <p:sldId id="631" r:id="rId8"/>
    <p:sldId id="632" r:id="rId9"/>
    <p:sldId id="633" r:id="rId10"/>
    <p:sldId id="638" r:id="rId11"/>
    <p:sldId id="636" r:id="rId12"/>
    <p:sldId id="637" r:id="rId13"/>
    <p:sldId id="634" r:id="rId14"/>
    <p:sldId id="625" r:id="rId15"/>
    <p:sldId id="640" r:id="rId16"/>
  </p:sldIdLst>
  <p:sldSz cx="9144000" cy="6858000" type="screen4x3"/>
  <p:notesSz cx="6781800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CC"/>
    <a:srgbClr val="CCECFF"/>
    <a:srgbClr val="CC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87796" autoAdjust="0"/>
  </p:normalViewPr>
  <p:slideViewPr>
    <p:cSldViewPr>
      <p:cViewPr varScale="1">
        <p:scale>
          <a:sx n="73" d="100"/>
          <a:sy n="73" d="100"/>
        </p:scale>
        <p:origin x="164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2416" y="-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1750" y="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3D6AD-5DC0-49B3-8985-76019D1CB195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1750" y="9378950"/>
            <a:ext cx="293846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5DFBD-6C55-4B88-9263-CEFC3CD409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96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1063"/>
            <a:ext cx="54260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384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378950"/>
            <a:ext cx="293846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20A3A61-64BF-44B1-B743-474B7E3827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9206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A3A61-64BF-44B1-B743-474B7E3827EB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810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A3A61-64BF-44B1-B743-474B7E3827EB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233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A3A61-64BF-44B1-B743-474B7E3827EB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29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藍底是產生</a:t>
            </a:r>
            <a:r>
              <a:rPr kumimoji="1" lang="en-US" altLang="zh-TW" dirty="0"/>
              <a:t>k</a:t>
            </a:r>
            <a:r>
              <a:rPr kumimoji="1" lang="zh-TW" altLang="en-US" dirty="0"/>
              <a:t>個</a:t>
            </a:r>
            <a:r>
              <a:rPr kumimoji="1" lang="en-US" altLang="zh-TW" dirty="0"/>
              <a:t>Beetle</a:t>
            </a:r>
            <a:r>
              <a:rPr kumimoji="1" lang="zh-TW" altLang="en-US" dirty="0"/>
              <a:t>的方式 </a:t>
            </a:r>
            <a:r>
              <a:rPr kumimoji="1" lang="en-US" altLang="zh-TW" dirty="0"/>
              <a:t>BSAS</a:t>
            </a:r>
            <a:r>
              <a:rPr kumimoji="1" lang="zh-TW" altLang="en-US" dirty="0"/>
              <a:t>是只有</a:t>
            </a:r>
            <a:r>
              <a:rPr kumimoji="1" lang="en-US" altLang="zh-TW" dirty="0"/>
              <a:t>1</a:t>
            </a:r>
            <a:r>
              <a:rPr kumimoji="1" lang="zh-TW" altLang="en-US" dirty="0"/>
              <a:t>個初始位置然後產生</a:t>
            </a:r>
            <a:r>
              <a:rPr kumimoji="1" lang="en-US" altLang="zh-TW" dirty="0"/>
              <a:t>K</a:t>
            </a:r>
            <a:r>
              <a:rPr kumimoji="1" lang="zh-TW" altLang="en-US" dirty="0"/>
              <a:t>個隨機方向向量，</a:t>
            </a:r>
            <a:r>
              <a:rPr kumimoji="1" lang="en-US" altLang="zh-TW" dirty="0"/>
              <a:t>BSO</a:t>
            </a:r>
            <a:r>
              <a:rPr kumimoji="1" lang="zh-TW" altLang="en-US" dirty="0"/>
              <a:t>是一開始就有</a:t>
            </a:r>
            <a:r>
              <a:rPr kumimoji="1" lang="en-US" altLang="zh-TW" dirty="0"/>
              <a:t>K</a:t>
            </a:r>
            <a:r>
              <a:rPr kumimoji="1" lang="zh-TW" altLang="en-US" dirty="0"/>
              <a:t>個初始位置，跟</a:t>
            </a:r>
            <a:r>
              <a:rPr kumimoji="1" lang="en-US" altLang="zh-TW" dirty="0"/>
              <a:t>PSO</a:t>
            </a:r>
            <a:r>
              <a:rPr kumimoji="1" lang="zh-TW" altLang="en-US" dirty="0"/>
              <a:t>一樣</a:t>
            </a:r>
            <a:endParaRPr kumimoji="1" lang="en-US" altLang="zh-TW" dirty="0"/>
          </a:p>
          <a:p>
            <a:r>
              <a:rPr kumimoji="1" lang="zh-TW" altLang="en-US" dirty="0"/>
              <a:t>紅框是更新參數的步驟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0A3A61-64BF-44B1-B743-474B7E3827EB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041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_Group內使用(pap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882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454919"/>
            <a:ext cx="8001000" cy="1470025"/>
          </a:xfrm>
          <a:noFill/>
        </p:spPr>
        <p:txBody>
          <a:bodyPr/>
          <a:lstStyle>
            <a:lvl1pPr>
              <a:defRPr kumimoji="0" lang="en-US" altLang="zh-TW" sz="3200" b="1" kern="1200" baseline="0" dirty="0" smtClean="0">
                <a:solidFill>
                  <a:srgbClr val="C00000"/>
                </a:solidFill>
                <a:latin typeface="+mj-lt"/>
                <a:ea typeface="標楷體" pitchFamily="65" charset="-120"/>
                <a:cs typeface="Times New Roman" pitchFamily="18" charset="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noProof="0" dirty="0"/>
          </a:p>
        </p:txBody>
      </p:sp>
      <p:sp>
        <p:nvSpPr>
          <p:cNvPr id="18" name="文字版面配置區 29"/>
          <p:cNvSpPr>
            <a:spLocks noGrp="1"/>
          </p:cNvSpPr>
          <p:nvPr>
            <p:ph type="body" sz="quarter" idx="20"/>
          </p:nvPr>
        </p:nvSpPr>
        <p:spPr>
          <a:xfrm>
            <a:off x="1835696" y="3573016"/>
            <a:ext cx="6832019" cy="42862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kumimoji="0" lang="en-US" altLang="zh-TW" sz="2200" kern="1200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標楷體" pitchFamily="65" charset="-120"/>
                <a:cs typeface="Times New Roman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文字版面配置區 29"/>
          <p:cNvSpPr>
            <a:spLocks noGrp="1"/>
          </p:cNvSpPr>
          <p:nvPr>
            <p:ph type="body" sz="quarter" idx="21"/>
          </p:nvPr>
        </p:nvSpPr>
        <p:spPr>
          <a:xfrm>
            <a:off x="1835697" y="5160281"/>
            <a:ext cx="6832018" cy="42862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kumimoji="0" lang="en-US" altLang="zh-TW" sz="2200" kern="1200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標楷體" pitchFamily="65" charset="-120"/>
                <a:cs typeface="Times New Roman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0" name="文字版面配置區 29"/>
          <p:cNvSpPr>
            <a:spLocks noGrp="1"/>
          </p:cNvSpPr>
          <p:nvPr>
            <p:ph type="body" sz="quarter" idx="22"/>
          </p:nvPr>
        </p:nvSpPr>
        <p:spPr>
          <a:xfrm>
            <a:off x="1835696" y="4078233"/>
            <a:ext cx="6832019" cy="64682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lang="en-US" altLang="zh-TW" sz="1800" kern="1200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Times New Roman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51F603-9868-6A4C-B7AC-7CB15ADC962E}"/>
              </a:ext>
            </a:extLst>
          </p:cNvPr>
          <p:cNvSpPr/>
          <p:nvPr userDrawn="1"/>
        </p:nvSpPr>
        <p:spPr bwMode="auto">
          <a:xfrm>
            <a:off x="-1" y="0"/>
            <a:ext cx="9144001" cy="68580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5400000">
            <a:off x="6399010" y="6036578"/>
            <a:ext cx="643206" cy="1128874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5400000">
            <a:off x="7376081" y="6008141"/>
            <a:ext cx="643206" cy="112887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5400000">
            <a:off x="8346112" y="6036578"/>
            <a:ext cx="643206" cy="1128874"/>
          </a:xfrm>
          <a:prstGeom prst="rect">
            <a:avLst/>
          </a:prstGeom>
        </p:spPr>
      </p:pic>
      <p:sp>
        <p:nvSpPr>
          <p:cNvPr id="12" name="文字方塊 9">
            <a:extLst>
              <a:ext uri="{FF2B5EF4-FFF2-40B4-BE49-F238E27FC236}">
                <a16:creationId xmlns:a16="http://schemas.microsoft.com/office/drawing/2014/main" id="{A05A4204-ACB5-A346-BB74-F59E4DFCCA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943" y="6546830"/>
            <a:ext cx="41040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>
                <a:solidFill>
                  <a:srgbClr val="1F4E79"/>
                </a:solidFill>
                <a:latin typeface="Comic Sans MS" panose="030F0902030302020204" pitchFamily="66" charset="0"/>
              </a:rPr>
              <a:t>Institute of Industrial Engineering, NTU</a:t>
            </a:r>
          </a:p>
        </p:txBody>
      </p:sp>
    </p:spTree>
    <p:extLst>
      <p:ext uri="{BB962C8B-B14F-4D97-AF65-F5344CB8AC3E}">
        <p14:creationId xmlns:p14="http://schemas.microsoft.com/office/powerpoint/2010/main" val="300205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E09DE9A-191E-D24D-8896-5F0B46AD1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8824"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7DD2DB-C8AC-D641-A502-ECDB5C31F565}"/>
              </a:ext>
            </a:extLst>
          </p:cNvPr>
          <p:cNvSpPr/>
          <p:nvPr userDrawn="1"/>
        </p:nvSpPr>
        <p:spPr bwMode="auto">
          <a:xfrm>
            <a:off x="-1" y="0"/>
            <a:ext cx="9144001" cy="68580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6071"/>
            <a:ext cx="8218488" cy="5162655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354085" y="5903980"/>
            <a:ext cx="643206" cy="11288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175708" y="5187559"/>
            <a:ext cx="643206" cy="11288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7562826" y="5867572"/>
            <a:ext cx="643206" cy="1128874"/>
          </a:xfrm>
          <a:prstGeom prst="rect">
            <a:avLst/>
          </a:prstGeom>
        </p:spPr>
      </p:pic>
      <p:sp>
        <p:nvSpPr>
          <p:cNvPr id="15" name="Line 7">
            <a:extLst>
              <a:ext uri="{FF2B5EF4-FFF2-40B4-BE49-F238E27FC236}">
                <a16:creationId xmlns:a16="http://schemas.microsoft.com/office/drawing/2014/main" id="{ADA0E5B7-78E6-B149-822B-D032151F49A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51520" y="980728"/>
            <a:ext cx="8001000" cy="158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文字方塊 9">
            <a:extLst>
              <a:ext uri="{FF2B5EF4-FFF2-40B4-BE49-F238E27FC236}">
                <a16:creationId xmlns:a16="http://schemas.microsoft.com/office/drawing/2014/main" id="{86502B13-768C-2F41-BFBF-70CBA936BD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943" y="6546830"/>
            <a:ext cx="3613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400" dirty="0">
                <a:solidFill>
                  <a:srgbClr val="1F4E79"/>
                </a:solidFill>
                <a:latin typeface="Comic Sans MS" panose="030F0902030302020204" pitchFamily="66" charset="0"/>
              </a:rPr>
              <a:t>Institute of Industrial Engineering, NTU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3888DF89-4D1B-884D-BF5A-5F18B15C98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76446" y="6574234"/>
            <a:ext cx="5048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90000"/>
              </a:lnSpc>
              <a:defRPr/>
            </a:pPr>
            <a:fld id="{D05A31D1-BD2C-479D-840B-B22BA742C144}" type="slidenum">
              <a:rPr lang="zh-CN" altLang="en-US" sz="1600" smtClean="0">
                <a:solidFill>
                  <a:srgbClr val="1F4E79"/>
                </a:solidFill>
                <a:latin typeface="Calibri" panose="020F050202020403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zh-CN" sz="1600" dirty="0">
              <a:solidFill>
                <a:srgbClr val="1F4E79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79C9E3C-228B-E740-B433-6D308DB885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7965" y="6546830"/>
            <a:ext cx="5180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>
                <a:solidFill>
                  <a:srgbClr val="1F4E79"/>
                </a:solidFill>
                <a:latin typeface="Calibri" panose="020F0502020204030204" pitchFamily="34" charset="0"/>
              </a:rPr>
              <a:t>/</a:t>
            </a:r>
            <a:r>
              <a:rPr lang="en-US" altLang="zh-TW" sz="1600" baseline="0" dirty="0">
                <a:solidFill>
                  <a:srgbClr val="1F4E79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1600" baseline="0" dirty="0" smtClean="0">
                <a:solidFill>
                  <a:srgbClr val="1F4E79"/>
                </a:solidFill>
                <a:latin typeface="Calibri" panose="020F0502020204030204" pitchFamily="34" charset="0"/>
              </a:rPr>
              <a:t>15</a:t>
            </a:r>
            <a:endParaRPr lang="en-US" altLang="zh-TW" sz="1600" baseline="0" dirty="0">
              <a:solidFill>
                <a:srgbClr val="1F4E7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6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E09DE9A-191E-D24D-8896-5F0B46AD1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8824"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7DD2DB-C8AC-D641-A502-ECDB5C31F565}"/>
              </a:ext>
            </a:extLst>
          </p:cNvPr>
          <p:cNvSpPr/>
          <p:nvPr userDrawn="1"/>
        </p:nvSpPr>
        <p:spPr bwMode="auto">
          <a:xfrm>
            <a:off x="-1" y="0"/>
            <a:ext cx="9144001" cy="68580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6071"/>
            <a:ext cx="8218488" cy="5162655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354085" y="5903980"/>
            <a:ext cx="643206" cy="11288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175708" y="5187559"/>
            <a:ext cx="643206" cy="11288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7562826" y="5867572"/>
            <a:ext cx="643206" cy="1128874"/>
          </a:xfrm>
          <a:prstGeom prst="rect">
            <a:avLst/>
          </a:prstGeom>
        </p:spPr>
      </p:pic>
      <p:sp>
        <p:nvSpPr>
          <p:cNvPr id="14" name="文字方塊 9">
            <a:extLst>
              <a:ext uri="{FF2B5EF4-FFF2-40B4-BE49-F238E27FC236}">
                <a16:creationId xmlns:a16="http://schemas.microsoft.com/office/drawing/2014/main" id="{60DBA748-BA54-FD4D-A881-9C70AD8D35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943" y="6546830"/>
            <a:ext cx="41040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>
                <a:solidFill>
                  <a:srgbClr val="1F4E79"/>
                </a:solidFill>
                <a:latin typeface="Comic Sans MS" panose="030F0902030302020204" pitchFamily="66" charset="0"/>
              </a:rPr>
              <a:t>Institute of Industrial Engineering, NTU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F9097B4F-793B-B34F-B94F-5D3EF3FC24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71597" y="6546830"/>
            <a:ext cx="5048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90000"/>
              </a:lnSpc>
              <a:defRPr/>
            </a:pPr>
            <a:fld id="{D05A31D1-BD2C-479D-840B-B22BA742C144}" type="slidenum">
              <a:rPr lang="zh-CN" altLang="en-US" sz="1600" smtClean="0">
                <a:solidFill>
                  <a:srgbClr val="1F4E79"/>
                </a:solidFill>
                <a:latin typeface="Calibri" panose="020F050202020403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zh-CN" sz="1600" dirty="0">
              <a:solidFill>
                <a:srgbClr val="1F4E79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483DF1-F940-0F4E-BE22-CB58525383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7965" y="6546830"/>
            <a:ext cx="5180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>
                <a:solidFill>
                  <a:srgbClr val="1F4E79"/>
                </a:solidFill>
                <a:latin typeface="Calibri" panose="020F0502020204030204" pitchFamily="34" charset="0"/>
              </a:rPr>
              <a:t>/</a:t>
            </a:r>
            <a:r>
              <a:rPr lang="en-US" altLang="zh-TW" sz="1600" baseline="0" dirty="0">
                <a:solidFill>
                  <a:srgbClr val="1F4E79"/>
                </a:solidFill>
                <a:latin typeface="Calibri" panose="020F0502020204030204" pitchFamily="34" charset="0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89260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115888"/>
            <a:ext cx="8496176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18488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09E8E8E5-5EDB-AE4A-9FCB-32F02655F4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943" y="6546830"/>
            <a:ext cx="3613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400" dirty="0">
                <a:solidFill>
                  <a:srgbClr val="1F4E79"/>
                </a:solidFill>
                <a:latin typeface="Comic Sans MS" panose="030F0902030302020204" pitchFamily="66" charset="0"/>
              </a:rPr>
              <a:t>Institute of Industrial Engineering, NTU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ED1E9DE-5DDC-AF4B-9CCD-FCFEFADE60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71597" y="6546830"/>
            <a:ext cx="5048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lnSpc>
                <a:spcPct val="90000"/>
              </a:lnSpc>
              <a:defRPr/>
            </a:pPr>
            <a:fld id="{D05A31D1-BD2C-479D-840B-B22BA742C144}" type="slidenum">
              <a:rPr lang="zh-CN" altLang="en-US" sz="1600" smtClean="0">
                <a:solidFill>
                  <a:srgbClr val="1F4E79"/>
                </a:solidFill>
                <a:latin typeface="Calibri" panose="020F050202020403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zh-CN" sz="1600" dirty="0">
              <a:solidFill>
                <a:srgbClr val="1F4E79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DA90AA-8C90-1F40-A39F-5038420CB3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7965" y="6546830"/>
            <a:ext cx="5180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600" dirty="0">
                <a:solidFill>
                  <a:srgbClr val="1F4E79"/>
                </a:solidFill>
                <a:latin typeface="Calibri" panose="020F0502020204030204" pitchFamily="34" charset="0"/>
              </a:rPr>
              <a:t>/</a:t>
            </a:r>
            <a:r>
              <a:rPr lang="en-US" altLang="zh-TW" sz="1600" baseline="0" dirty="0">
                <a:solidFill>
                  <a:srgbClr val="1F4E79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1600" baseline="0" dirty="0" smtClean="0">
                <a:solidFill>
                  <a:srgbClr val="1F4E79"/>
                </a:solidFill>
                <a:latin typeface="Calibri" panose="020F0502020204030204" pitchFamily="34" charset="0"/>
              </a:rPr>
              <a:t>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8" r:id="rId2"/>
    <p:sldLayoutId id="2147483979" r:id="rId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2F5597"/>
          </a:solidFill>
          <a:latin typeface="Comic Sans MS" panose="030F0902030302020204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2F5597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2F5597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2F5597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2F5597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0000FF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hifure.com/snzfj/69758.html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 bwMode="auto">
          <a:xfrm>
            <a:off x="1763688" y="1672146"/>
            <a:ext cx="5472608" cy="461665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2400">
                <a:solidFill>
                  <a:schemeClr val="lt1"/>
                </a:solidFill>
                <a:latin typeface="Wawati SC" pitchFamily="82" charset="-122"/>
                <a:ea typeface="Wawati SC" pitchFamily="82" charset="-122"/>
              </a:defRPr>
            </a:lvl1pPr>
            <a:lvl2pPr defTabSz="914400" eaLnBrk="1" latinLnBrk="0" hangingPunct="1">
              <a:defRPr sz="1800">
                <a:solidFill>
                  <a:schemeClr val="lt1"/>
                </a:solidFill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solidFill>
                  <a:schemeClr val="lt1"/>
                </a:solidFill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solidFill>
                  <a:schemeClr val="lt1"/>
                </a:solidFill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 sz="1800"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 sz="1800"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 sz="1800"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 sz="18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b="1" dirty="0">
                <a:latin typeface="Comic Sans MS" panose="030F0902030302020204" pitchFamily="66" charset="0"/>
                <a:ea typeface="HanziPen SC" panose="03000300000000000000" pitchFamily="66" charset="-122"/>
              </a:rPr>
              <a:t>Final Project (2020)</a:t>
            </a:r>
          </a:p>
        </p:txBody>
      </p:sp>
      <p:sp>
        <p:nvSpPr>
          <p:cNvPr id="13" name="文本框 33"/>
          <p:cNvSpPr txBox="1"/>
          <p:nvPr/>
        </p:nvSpPr>
        <p:spPr>
          <a:xfrm>
            <a:off x="3123527" y="4797152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Comic Sans MS" panose="030F0902030302020204" pitchFamily="66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R08546002</a:t>
            </a:r>
          </a:p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劉晏誠</a:t>
            </a:r>
            <a:endParaRPr lang="en-US" altLang="zh-TW" sz="2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400" b="1" dirty="0">
                <a:latin typeface="Comic Sans MS" panose="030F09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January </a:t>
            </a:r>
            <a:r>
              <a:rPr lang="en-US" altLang="zh-TW" sz="2400" b="1" dirty="0" smtClean="0">
                <a:latin typeface="Comic Sans MS" panose="030F09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18, </a:t>
            </a:r>
            <a:r>
              <a:rPr lang="en-US" altLang="zh-TW" sz="2400" b="1" dirty="0">
                <a:latin typeface="Comic Sans MS" panose="030F0902030302020204" pitchFamily="66" charset="0"/>
                <a:ea typeface="Cambria" panose="02040503050406030204" pitchFamily="18" charset="0"/>
                <a:cs typeface="Times New Roman" panose="02020603050405020304" pitchFamily="18" charset="0"/>
              </a:rPr>
              <a:t>2021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CDDF784-380A-CC4C-A012-276B242C489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395536" y="2389999"/>
            <a:ext cx="8208912" cy="1857223"/>
          </a:xfrm>
          <a:prstGeom prst="snip2DiagRect">
            <a:avLst/>
          </a:prstGeom>
          <a:solidFill>
            <a:schemeClr val="accent4">
              <a:alpha val="56000"/>
            </a:schemeClr>
          </a:solidFill>
          <a:ln w="38100" cap="flat" cmpd="sng" algn="ctr">
            <a:solidFill>
              <a:schemeClr val="accent6">
                <a:lumMod val="50000"/>
                <a:alpha val="48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TW" sz="2400" b="1" kern="0" dirty="0">
                <a:latin typeface="Comic Sans MS" panose="030F0902030302020204" pitchFamily="66" charset="0"/>
                <a:ea typeface="Wawati SC" pitchFamily="82" charset="-122"/>
                <a:cs typeface="LingWai SC Medium" panose="03050602040302020204" pitchFamily="66" charset="-122"/>
              </a:rPr>
              <a:t>Algorithm of Beetle Swarm Antennae Search (BSAS), Beetle Swarm Optimization (BSO) for Continuous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24082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&amp; Result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520067" y="1124744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CV = 1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660232" y="110522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CV = 30</a:t>
            </a:r>
            <a:endParaRPr lang="zh-TW" altLang="en-US" sz="2400" dirty="0"/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11955" y="1579407"/>
            <a:ext cx="3240000" cy="1378602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511955" y="3140970"/>
            <a:ext cx="3240000" cy="1256665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511954" y="4797154"/>
            <a:ext cx="3240000" cy="1252855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508694" y="1586409"/>
            <a:ext cx="3239770" cy="1371600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508011" y="3140970"/>
            <a:ext cx="3239770" cy="1263650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7"/>
          <a:stretch>
            <a:fillRect/>
          </a:stretch>
        </p:blipFill>
        <p:spPr>
          <a:xfrm>
            <a:off x="5508011" y="4797154"/>
            <a:ext cx="3239770" cy="129474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58719" y="2037875"/>
            <a:ext cx="94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2D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7200" y="3538469"/>
            <a:ext cx="94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10D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58719" y="5192748"/>
            <a:ext cx="94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30D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6444" y="6091902"/>
            <a:ext cx="115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Ackely</a:t>
            </a:r>
            <a:endParaRPr lang="zh-TW" altLang="en-US" sz="2400" dirty="0"/>
          </a:p>
        </p:txBody>
      </p:sp>
      <p:pic>
        <p:nvPicPr>
          <p:cNvPr id="18" name="圖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1511954" y="1601490"/>
            <a:ext cx="3240000" cy="1347318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9"/>
          <a:stretch>
            <a:fillRect/>
          </a:stretch>
        </p:blipFill>
        <p:spPr>
          <a:xfrm>
            <a:off x="1511954" y="3140970"/>
            <a:ext cx="3240000" cy="1256665"/>
          </a:xfrm>
          <a:prstGeom prst="rect">
            <a:avLst/>
          </a:prstGeom>
        </p:spPr>
      </p:pic>
      <p:pic>
        <p:nvPicPr>
          <p:cNvPr id="20" name="圖片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1512184" y="4797154"/>
            <a:ext cx="3239770" cy="1294748"/>
          </a:xfrm>
          <a:prstGeom prst="rect">
            <a:avLst/>
          </a:prstGeom>
        </p:spPr>
      </p:pic>
      <p:pic>
        <p:nvPicPr>
          <p:cNvPr id="21" name="圖片 20"/>
          <p:cNvPicPr/>
          <p:nvPr/>
        </p:nvPicPr>
        <p:blipFill>
          <a:blip r:embed="rId11"/>
          <a:stretch>
            <a:fillRect/>
          </a:stretch>
        </p:blipFill>
        <p:spPr>
          <a:xfrm>
            <a:off x="5508011" y="1601490"/>
            <a:ext cx="3239770" cy="1356519"/>
          </a:xfrm>
          <a:prstGeom prst="rect">
            <a:avLst/>
          </a:prstGeom>
        </p:spPr>
      </p:pic>
      <p:pic>
        <p:nvPicPr>
          <p:cNvPr id="23" name="圖片 22"/>
          <p:cNvPicPr/>
          <p:nvPr/>
        </p:nvPicPr>
        <p:blipFill>
          <a:blip r:embed="rId12"/>
          <a:stretch>
            <a:fillRect/>
          </a:stretch>
        </p:blipFill>
        <p:spPr>
          <a:xfrm>
            <a:off x="5508010" y="3140970"/>
            <a:ext cx="3239770" cy="1263650"/>
          </a:xfrm>
          <a:prstGeom prst="rect">
            <a:avLst/>
          </a:prstGeom>
        </p:spPr>
      </p:pic>
      <p:pic>
        <p:nvPicPr>
          <p:cNvPr id="25" name="圖片 24"/>
          <p:cNvPicPr/>
          <p:nvPr/>
        </p:nvPicPr>
        <p:blipFill>
          <a:blip r:embed="rId13"/>
          <a:stretch>
            <a:fillRect/>
          </a:stretch>
        </p:blipFill>
        <p:spPr>
          <a:xfrm>
            <a:off x="5508010" y="4797152"/>
            <a:ext cx="3239770" cy="1252856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4434478" y="6091901"/>
            <a:ext cx="157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Function9</a:t>
            </a:r>
            <a:endParaRPr lang="zh-TW" altLang="en-US" sz="2400" dirty="0"/>
          </a:p>
        </p:txBody>
      </p:sp>
      <p:pic>
        <p:nvPicPr>
          <p:cNvPr id="27" name="圖片 26"/>
          <p:cNvPicPr/>
          <p:nvPr/>
        </p:nvPicPr>
        <p:blipFill>
          <a:blip r:embed="rId14"/>
          <a:stretch>
            <a:fillRect/>
          </a:stretch>
        </p:blipFill>
        <p:spPr>
          <a:xfrm>
            <a:off x="5508010" y="1601491"/>
            <a:ext cx="3239770" cy="1347318"/>
          </a:xfrm>
          <a:prstGeom prst="rect">
            <a:avLst/>
          </a:prstGeom>
        </p:spPr>
      </p:pic>
      <p:pic>
        <p:nvPicPr>
          <p:cNvPr id="28" name="圖片 27"/>
          <p:cNvPicPr/>
          <p:nvPr/>
        </p:nvPicPr>
        <p:blipFill>
          <a:blip r:embed="rId15"/>
          <a:stretch>
            <a:fillRect/>
          </a:stretch>
        </p:blipFill>
        <p:spPr>
          <a:xfrm>
            <a:off x="5508010" y="3140970"/>
            <a:ext cx="3239770" cy="1263650"/>
          </a:xfrm>
          <a:prstGeom prst="rect">
            <a:avLst/>
          </a:prstGeom>
        </p:spPr>
      </p:pic>
      <p:pic>
        <p:nvPicPr>
          <p:cNvPr id="29" name="圖片 28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10" y="4797151"/>
            <a:ext cx="3239770" cy="1252857"/>
          </a:xfrm>
          <a:prstGeom prst="rect">
            <a:avLst/>
          </a:prstGeom>
          <a:noFill/>
        </p:spPr>
      </p:pic>
      <p:pic>
        <p:nvPicPr>
          <p:cNvPr id="30" name="圖片 29"/>
          <p:cNvPicPr/>
          <p:nvPr/>
        </p:nvPicPr>
        <p:blipFill>
          <a:blip r:embed="rId17"/>
          <a:stretch>
            <a:fillRect/>
          </a:stretch>
        </p:blipFill>
        <p:spPr>
          <a:xfrm>
            <a:off x="1512184" y="1601489"/>
            <a:ext cx="3239770" cy="1356520"/>
          </a:xfrm>
          <a:prstGeom prst="rect">
            <a:avLst/>
          </a:prstGeom>
        </p:spPr>
      </p:pic>
      <p:pic>
        <p:nvPicPr>
          <p:cNvPr id="31" name="圖片 30"/>
          <p:cNvPicPr/>
          <p:nvPr/>
        </p:nvPicPr>
        <p:blipFill>
          <a:blip r:embed="rId18"/>
          <a:stretch>
            <a:fillRect/>
          </a:stretch>
        </p:blipFill>
        <p:spPr>
          <a:xfrm>
            <a:off x="1512184" y="3140970"/>
            <a:ext cx="3239770" cy="1256665"/>
          </a:xfrm>
          <a:prstGeom prst="rect">
            <a:avLst/>
          </a:prstGeom>
        </p:spPr>
      </p:pic>
      <p:pic>
        <p:nvPicPr>
          <p:cNvPr id="32" name="圖片 31"/>
          <p:cNvPicPr/>
          <p:nvPr/>
        </p:nvPicPr>
        <p:blipFill>
          <a:blip r:embed="rId19"/>
          <a:stretch>
            <a:fillRect/>
          </a:stretch>
        </p:blipFill>
        <p:spPr>
          <a:xfrm>
            <a:off x="1512184" y="4797151"/>
            <a:ext cx="3239770" cy="1294749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423768" y="6091901"/>
            <a:ext cx="142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Rastrigin</a:t>
            </a:r>
            <a:endParaRPr lang="zh-TW" altLang="en-US" sz="2400" dirty="0"/>
          </a:p>
        </p:txBody>
      </p:sp>
      <p:pic>
        <p:nvPicPr>
          <p:cNvPr id="34" name="圖片 33"/>
          <p:cNvPicPr/>
          <p:nvPr/>
        </p:nvPicPr>
        <p:blipFill>
          <a:blip r:embed="rId20"/>
          <a:stretch>
            <a:fillRect/>
          </a:stretch>
        </p:blipFill>
        <p:spPr>
          <a:xfrm>
            <a:off x="1512184" y="1586409"/>
            <a:ext cx="3239770" cy="1376201"/>
          </a:xfrm>
          <a:prstGeom prst="rect">
            <a:avLst/>
          </a:prstGeom>
        </p:spPr>
      </p:pic>
      <p:pic>
        <p:nvPicPr>
          <p:cNvPr id="35" name="圖片 34"/>
          <p:cNvPicPr/>
          <p:nvPr/>
        </p:nvPicPr>
        <p:blipFill>
          <a:blip r:embed="rId21"/>
          <a:stretch>
            <a:fillRect/>
          </a:stretch>
        </p:blipFill>
        <p:spPr>
          <a:xfrm>
            <a:off x="1512184" y="3140971"/>
            <a:ext cx="3239770" cy="1263650"/>
          </a:xfrm>
          <a:prstGeom prst="rect">
            <a:avLst/>
          </a:prstGeom>
        </p:spPr>
      </p:pic>
      <p:pic>
        <p:nvPicPr>
          <p:cNvPr id="36" name="圖片 35"/>
          <p:cNvPicPr/>
          <p:nvPr/>
        </p:nvPicPr>
        <p:blipFill>
          <a:blip r:embed="rId22"/>
          <a:stretch>
            <a:fillRect/>
          </a:stretch>
        </p:blipFill>
        <p:spPr>
          <a:xfrm>
            <a:off x="1508581" y="4797151"/>
            <a:ext cx="3239770" cy="1294749"/>
          </a:xfrm>
          <a:prstGeom prst="rect">
            <a:avLst/>
          </a:prstGeom>
        </p:spPr>
      </p:pic>
      <p:pic>
        <p:nvPicPr>
          <p:cNvPr id="37" name="圖片 36"/>
          <p:cNvPicPr/>
          <p:nvPr/>
        </p:nvPicPr>
        <p:blipFill>
          <a:blip r:embed="rId23"/>
          <a:stretch>
            <a:fillRect/>
          </a:stretch>
        </p:blipFill>
        <p:spPr>
          <a:xfrm>
            <a:off x="5508010" y="1586408"/>
            <a:ext cx="3239770" cy="1365251"/>
          </a:xfrm>
          <a:prstGeom prst="rect">
            <a:avLst/>
          </a:prstGeom>
        </p:spPr>
      </p:pic>
      <p:pic>
        <p:nvPicPr>
          <p:cNvPr id="38" name="圖片 37"/>
          <p:cNvPicPr/>
          <p:nvPr/>
        </p:nvPicPr>
        <p:blipFill>
          <a:blip r:embed="rId24"/>
          <a:stretch>
            <a:fillRect/>
          </a:stretch>
        </p:blipFill>
        <p:spPr>
          <a:xfrm>
            <a:off x="5508010" y="3138839"/>
            <a:ext cx="3239770" cy="1265781"/>
          </a:xfrm>
          <a:prstGeom prst="rect">
            <a:avLst/>
          </a:prstGeom>
        </p:spPr>
      </p:pic>
      <p:pic>
        <p:nvPicPr>
          <p:cNvPr id="39" name="圖片 38"/>
          <p:cNvPicPr/>
          <p:nvPr/>
        </p:nvPicPr>
        <p:blipFill>
          <a:blip r:embed="rId25"/>
          <a:stretch>
            <a:fillRect/>
          </a:stretch>
        </p:blipFill>
        <p:spPr>
          <a:xfrm>
            <a:off x="5504407" y="4797150"/>
            <a:ext cx="3239770" cy="129475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4423768" y="6098461"/>
            <a:ext cx="142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/>
              <a:t>Schwefel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01330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6" grpId="1"/>
      <p:bldP spid="33" grpId="0"/>
      <p:bldP spid="33" grpId="1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F6070B06-3620-FC46-ABD8-07D4E64E13E6}"/>
              </a:ext>
            </a:extLst>
          </p:cNvPr>
          <p:cNvGrpSpPr/>
          <p:nvPr/>
        </p:nvGrpSpPr>
        <p:grpSpPr>
          <a:xfrm>
            <a:off x="5813831" y="1569025"/>
            <a:ext cx="2736303" cy="1452357"/>
            <a:chOff x="5796137" y="3969060"/>
            <a:chExt cx="2736303" cy="1452357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7668770-C5CD-E641-808D-F0B6FEDA279C}"/>
                </a:ext>
              </a:extLst>
            </p:cNvPr>
            <p:cNvSpPr txBox="1"/>
            <p:nvPr/>
          </p:nvSpPr>
          <p:spPr>
            <a:xfrm>
              <a:off x="6012160" y="4221088"/>
              <a:ext cx="2520280" cy="1200329"/>
            </a:xfrm>
            <a:prstGeom prst="rect">
              <a:avLst/>
            </a:prstGeom>
            <a:solidFill>
              <a:schemeClr val="tx2">
                <a:alpha val="43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Ackely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的標竿問題中，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BSO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</a:t>
              </a:r>
            </a:p>
          </p:txBody>
        </p:sp>
        <p:sp>
          <p:nvSpPr>
            <p:cNvPr id="13" name="四角星形 13">
              <a:extLst>
                <a:ext uri="{FF2B5EF4-FFF2-40B4-BE49-F238E27FC236}">
                  <a16:creationId xmlns:a16="http://schemas.microsoft.com/office/drawing/2014/main" id="{F2131059-A585-D643-920E-3D35D320AAE6}"/>
                </a:ext>
              </a:extLst>
            </p:cNvPr>
            <p:cNvSpPr/>
            <p:nvPr/>
          </p:nvSpPr>
          <p:spPr bwMode="auto">
            <a:xfrm rot="1309905">
              <a:off x="5796137" y="3969060"/>
              <a:ext cx="432048" cy="504056"/>
            </a:xfrm>
            <a:prstGeom prst="star4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&amp; Result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315337"/>
              </p:ext>
            </p:extLst>
          </p:nvPr>
        </p:nvGraphicFramePr>
        <p:xfrm>
          <a:off x="251520" y="1052736"/>
          <a:ext cx="5400597" cy="5544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1561799598"/>
                    </a:ext>
                  </a:extLst>
                </a:gridCol>
                <a:gridCol w="649298">
                  <a:extLst>
                    <a:ext uri="{9D8B030D-6E8A-4147-A177-3AD203B41FA5}">
                      <a16:colId xmlns:a16="http://schemas.microsoft.com/office/drawing/2014/main" val="2986021134"/>
                    </a:ext>
                  </a:extLst>
                </a:gridCol>
                <a:gridCol w="649843">
                  <a:extLst>
                    <a:ext uri="{9D8B030D-6E8A-4147-A177-3AD203B41FA5}">
                      <a16:colId xmlns:a16="http://schemas.microsoft.com/office/drawing/2014/main" val="4057627701"/>
                    </a:ext>
                  </a:extLst>
                </a:gridCol>
                <a:gridCol w="649843">
                  <a:extLst>
                    <a:ext uri="{9D8B030D-6E8A-4147-A177-3AD203B41FA5}">
                      <a16:colId xmlns:a16="http://schemas.microsoft.com/office/drawing/2014/main" val="3444160516"/>
                    </a:ext>
                  </a:extLst>
                </a:gridCol>
                <a:gridCol w="649298">
                  <a:extLst>
                    <a:ext uri="{9D8B030D-6E8A-4147-A177-3AD203B41FA5}">
                      <a16:colId xmlns:a16="http://schemas.microsoft.com/office/drawing/2014/main" val="2879694009"/>
                    </a:ext>
                  </a:extLst>
                </a:gridCol>
                <a:gridCol w="649298">
                  <a:extLst>
                    <a:ext uri="{9D8B030D-6E8A-4147-A177-3AD203B41FA5}">
                      <a16:colId xmlns:a16="http://schemas.microsoft.com/office/drawing/2014/main" val="3397732407"/>
                    </a:ext>
                  </a:extLst>
                </a:gridCol>
                <a:gridCol w="649843">
                  <a:extLst>
                    <a:ext uri="{9D8B030D-6E8A-4147-A177-3AD203B41FA5}">
                      <a16:colId xmlns:a16="http://schemas.microsoft.com/office/drawing/2014/main" val="2621062414"/>
                    </a:ext>
                  </a:extLst>
                </a:gridCol>
                <a:gridCol w="649843">
                  <a:extLst>
                    <a:ext uri="{9D8B030D-6E8A-4147-A177-3AD203B41FA5}">
                      <a16:colId xmlns:a16="http://schemas.microsoft.com/office/drawing/2014/main" val="2047989807"/>
                    </a:ext>
                  </a:extLst>
                </a:gridCol>
              </a:tblGrid>
              <a:tr h="291822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PSO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GA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BAS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BSAS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/>
                </a:tc>
                <a:extLst>
                  <a:ext uri="{0D108BD9-81ED-4DB2-BD59-A6C34878D82A}">
                    <a16:rowId xmlns:a16="http://schemas.microsoft.com/office/drawing/2014/main" val="1718555042"/>
                  </a:ext>
                </a:extLst>
              </a:tr>
              <a:tr h="291822">
                <a:tc rowSpan="9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 err="1">
                          <a:effectLst/>
                        </a:rPr>
                        <a:t>Ackely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1.05E-10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2.56E-06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19.3913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-4.44E-16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11.1851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729318041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Std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5.45E-10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1.38E-05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0.9309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1.490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951329934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Best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-4.44E-16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-4.44E-16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15.579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-4.44E-16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8.4489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10855213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10D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Mean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4.8109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0.5973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20.6963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0.0385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3.6941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2943106969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7.984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0.4434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0.3202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0.2074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4.4568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392725357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3.2722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0.0602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19.7705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3.11E-15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2.5989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134799927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30D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10.5669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2.9153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20.8957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7.9094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14.5928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4036513042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Std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0.9348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0.4209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0.1836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5.9565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7.1977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2713724927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8.6746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2.1557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20.4636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1.8002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4.4207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432508228"/>
                  </a:ext>
                </a:extLst>
              </a:tr>
              <a:tr h="291822">
                <a:tc rowSpan="9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effectLst/>
                        </a:rPr>
                        <a:t>Function9</a:t>
                      </a:r>
                      <a:endParaRPr lang="zh-TW" sz="10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0.9722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0.0019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30.5167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2.2189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319146937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0.8002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0.0039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8.0191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0.9401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906650801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1.77E-15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8.1671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0.2514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51873117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10D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24.3423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rgbClr val="FF0000"/>
                          </a:solidFill>
                          <a:effectLst/>
                        </a:rPr>
                        <a:t>0.7391</a:t>
                      </a:r>
                      <a:endParaRPr lang="zh-TW" sz="9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142.7730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17.3857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49.5181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460060741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9.0601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0.5678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19.9150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9.2406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9.4662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84770968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10.3492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0.0345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88.7945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5.9698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36.3088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865214683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30D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172.9453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13.1603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513.7311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175.9694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300.8913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113688578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21.9199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2.9822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31.9697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36.9762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19.0829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325543308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133.0789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7.5881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444.5825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84.8890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265.7669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1114" marR="51114" marT="0" marB="0" anchor="ctr"/>
                </a:tc>
                <a:extLst>
                  <a:ext uri="{0D108BD9-81ED-4DB2-BD59-A6C34878D82A}">
                    <a16:rowId xmlns:a16="http://schemas.microsoft.com/office/drawing/2014/main" val="3479457450"/>
                  </a:ext>
                </a:extLst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5796137" y="3969060"/>
            <a:ext cx="2736303" cy="1452357"/>
            <a:chOff x="5796137" y="3969060"/>
            <a:chExt cx="2736303" cy="1452357"/>
          </a:xfrm>
        </p:grpSpPr>
        <p:sp>
          <p:nvSpPr>
            <p:cNvPr id="5" name="文字方塊 4"/>
            <p:cNvSpPr txBox="1"/>
            <p:nvPr/>
          </p:nvSpPr>
          <p:spPr>
            <a:xfrm>
              <a:off x="6012160" y="4221088"/>
              <a:ext cx="2520280" cy="1200329"/>
            </a:xfrm>
            <a:prstGeom prst="rect">
              <a:avLst/>
            </a:prstGeom>
            <a:solidFill>
              <a:schemeClr val="tx2">
                <a:alpha val="43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Function9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的標竿問題中，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BSO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</a:t>
              </a:r>
            </a:p>
          </p:txBody>
        </p:sp>
        <p:sp>
          <p:nvSpPr>
            <p:cNvPr id="8" name="四角星形 7"/>
            <p:cNvSpPr/>
            <p:nvPr/>
          </p:nvSpPr>
          <p:spPr bwMode="auto">
            <a:xfrm rot="1309905">
              <a:off x="5796137" y="3969060"/>
              <a:ext cx="432048" cy="504056"/>
            </a:xfrm>
            <a:prstGeom prst="star4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84558"/>
              </p:ext>
            </p:extLst>
          </p:nvPr>
        </p:nvGraphicFramePr>
        <p:xfrm>
          <a:off x="253281" y="1052736"/>
          <a:ext cx="5398835" cy="5544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3052">
                  <a:extLst>
                    <a:ext uri="{9D8B030D-6E8A-4147-A177-3AD203B41FA5}">
                      <a16:colId xmlns:a16="http://schemas.microsoft.com/office/drawing/2014/main" val="3877701112"/>
                    </a:ext>
                  </a:extLst>
                </a:gridCol>
                <a:gridCol w="649085">
                  <a:extLst>
                    <a:ext uri="{9D8B030D-6E8A-4147-A177-3AD203B41FA5}">
                      <a16:colId xmlns:a16="http://schemas.microsoft.com/office/drawing/2014/main" val="3095924138"/>
                    </a:ext>
                  </a:extLst>
                </a:gridCol>
                <a:gridCol w="649632">
                  <a:extLst>
                    <a:ext uri="{9D8B030D-6E8A-4147-A177-3AD203B41FA5}">
                      <a16:colId xmlns:a16="http://schemas.microsoft.com/office/drawing/2014/main" val="968649454"/>
                    </a:ext>
                  </a:extLst>
                </a:gridCol>
                <a:gridCol w="649632">
                  <a:extLst>
                    <a:ext uri="{9D8B030D-6E8A-4147-A177-3AD203B41FA5}">
                      <a16:colId xmlns:a16="http://schemas.microsoft.com/office/drawing/2014/main" val="3976098915"/>
                    </a:ext>
                  </a:extLst>
                </a:gridCol>
                <a:gridCol w="649085">
                  <a:extLst>
                    <a:ext uri="{9D8B030D-6E8A-4147-A177-3AD203B41FA5}">
                      <a16:colId xmlns:a16="http://schemas.microsoft.com/office/drawing/2014/main" val="2172058386"/>
                    </a:ext>
                  </a:extLst>
                </a:gridCol>
                <a:gridCol w="649085">
                  <a:extLst>
                    <a:ext uri="{9D8B030D-6E8A-4147-A177-3AD203B41FA5}">
                      <a16:colId xmlns:a16="http://schemas.microsoft.com/office/drawing/2014/main" val="2506491114"/>
                    </a:ext>
                  </a:extLst>
                </a:gridCol>
                <a:gridCol w="649632">
                  <a:extLst>
                    <a:ext uri="{9D8B030D-6E8A-4147-A177-3AD203B41FA5}">
                      <a16:colId xmlns:a16="http://schemas.microsoft.com/office/drawing/2014/main" val="2036791250"/>
                    </a:ext>
                  </a:extLst>
                </a:gridCol>
                <a:gridCol w="649632">
                  <a:extLst>
                    <a:ext uri="{9D8B030D-6E8A-4147-A177-3AD203B41FA5}">
                      <a16:colId xmlns:a16="http://schemas.microsoft.com/office/drawing/2014/main" val="2009370472"/>
                    </a:ext>
                  </a:extLst>
                </a:gridCol>
              </a:tblGrid>
              <a:tr h="29182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PSO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GA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BAS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BSAS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712392204"/>
                  </a:ext>
                </a:extLst>
              </a:tr>
              <a:tr h="291822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Rastrigin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0.0332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8.02E-10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148.7067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68.0336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3662656573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0.1786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4.3213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83.6188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67.5938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227524892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21.3585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1.0092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3934065202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10D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35.6589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2.5044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828.4719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11.1436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52.2245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971497732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12.2054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1.3105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171.4318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4.8019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9.5046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631506051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15.6126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0.4105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402.8278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3.9798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35.9136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1627019627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30D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263.3152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29.7678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2419.047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304.7676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351.5660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181818926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42.2239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6.1768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372.2679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160.1292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42.3915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873532435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165.0287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19.0971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1614.734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63.7944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272.9127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4189853303"/>
                  </a:ext>
                </a:extLst>
              </a:tr>
              <a:tr h="291822">
                <a:tc rowSpan="9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Schwefel</a:t>
                      </a:r>
                      <a:endParaRPr lang="zh-TW" sz="12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2D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100.6269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0.0001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757.0797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2.55E-05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637.8798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3385741248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71.3839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0.0005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270.5582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173.5709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337958715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3.52E-05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2.55E-05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120.2398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2.55E-05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219.2132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1518200173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10D</a:t>
                      </a:r>
                      <a:endParaRPr lang="zh-TW" sz="110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2269.847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6.2571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4105.837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888.3357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4005.609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1042473761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279.5655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12.1219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672.1639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504.8425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364.9250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414398736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1532.856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0.0160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2436.484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118.4385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3188.595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3797801554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30D</a:t>
                      </a:r>
                      <a:endParaRPr lang="zh-TW" sz="1050" b="1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Mean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9324.374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420.1990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12327.53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5022.552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12196.33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4040550918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Std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549.7999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174.9897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936.6405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1120.350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983.8486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928239189"/>
                  </a:ext>
                </a:extLst>
              </a:tr>
              <a:tr h="29182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Best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8231.627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FF0000"/>
                          </a:solidFill>
                          <a:effectLst/>
                        </a:rPr>
                        <a:t>60.7323</a:t>
                      </a:r>
                      <a:endParaRPr lang="zh-TW" sz="9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10396.05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2693.144</a:t>
                      </a:r>
                      <a:endParaRPr lang="zh-TW" sz="9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10033.41</a:t>
                      </a:r>
                      <a:endParaRPr lang="zh-TW" sz="9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2287" marR="52287" marT="0" marB="0" anchor="ctr"/>
                </a:tc>
                <a:extLst>
                  <a:ext uri="{0D108BD9-81ED-4DB2-BD59-A6C34878D82A}">
                    <a16:rowId xmlns:a16="http://schemas.microsoft.com/office/drawing/2014/main" val="268498329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&amp; Result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5796137" y="3969060"/>
            <a:ext cx="2736303" cy="1452357"/>
            <a:chOff x="5796137" y="3969060"/>
            <a:chExt cx="2736303" cy="1452357"/>
          </a:xfrm>
        </p:grpSpPr>
        <p:sp>
          <p:nvSpPr>
            <p:cNvPr id="7" name="文字方塊 6"/>
            <p:cNvSpPr txBox="1"/>
            <p:nvPr/>
          </p:nvSpPr>
          <p:spPr>
            <a:xfrm>
              <a:off x="6012160" y="4221088"/>
              <a:ext cx="2520280" cy="1200329"/>
            </a:xfrm>
            <a:prstGeom prst="rect">
              <a:avLst/>
            </a:prstGeom>
            <a:solidFill>
              <a:schemeClr val="tx2">
                <a:alpha val="43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Schwefel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的標竿問題中，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BSO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</a:t>
              </a:r>
            </a:p>
          </p:txBody>
        </p:sp>
        <p:sp>
          <p:nvSpPr>
            <p:cNvPr id="8" name="四角星形 7"/>
            <p:cNvSpPr/>
            <p:nvPr/>
          </p:nvSpPr>
          <p:spPr bwMode="auto">
            <a:xfrm rot="1309905">
              <a:off x="5796137" y="3969060"/>
              <a:ext cx="432048" cy="504056"/>
            </a:xfrm>
            <a:prstGeom prst="star4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5813831" y="1569025"/>
            <a:ext cx="2736303" cy="1452357"/>
            <a:chOff x="5796137" y="3969060"/>
            <a:chExt cx="2736303" cy="1452357"/>
          </a:xfrm>
        </p:grpSpPr>
        <p:sp>
          <p:nvSpPr>
            <p:cNvPr id="13" name="文字方塊 12"/>
            <p:cNvSpPr txBox="1"/>
            <p:nvPr/>
          </p:nvSpPr>
          <p:spPr>
            <a:xfrm>
              <a:off x="6012160" y="4221088"/>
              <a:ext cx="2520280" cy="1200329"/>
            </a:xfrm>
            <a:prstGeom prst="rect">
              <a:avLst/>
            </a:prstGeom>
            <a:solidFill>
              <a:schemeClr val="tx2">
                <a:alpha val="43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Rastrigin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的標竿問題中，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BSO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表現最好，</a:t>
              </a:r>
              <a:r>
                <a:rPr lang="en-US" altLang="zh-TW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GA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表現最好</a:t>
              </a:r>
            </a:p>
          </p:txBody>
        </p:sp>
        <p:sp>
          <p:nvSpPr>
            <p:cNvPr id="14" name="四角星形 13"/>
            <p:cNvSpPr/>
            <p:nvPr/>
          </p:nvSpPr>
          <p:spPr bwMode="auto">
            <a:xfrm rot="1309905">
              <a:off x="5796137" y="3969060"/>
              <a:ext cx="432048" cy="504056"/>
            </a:xfrm>
            <a:prstGeom prst="star4">
              <a:avLst/>
            </a:prstGeom>
            <a:solidFill>
              <a:srgbClr val="C00000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4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相較於其他演算法，其在各標竿問題下表現最差。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BSAS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BSO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此兩種方法維度越高，每次所得到的最佳解越不穩定。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BSO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適合使用於低維度的問題，而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適合使用於中、高為度的問題。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綜觀來看，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 &gt; BSO &gt; PSO &gt; BSAS &gt; BAS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lvl="0"/>
            <a:endParaRPr lang="zh-TW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67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100318" cy="993775"/>
          </a:xfrm>
        </p:spPr>
        <p:txBody>
          <a:bodyPr/>
          <a:lstStyle/>
          <a:p>
            <a:r>
              <a:rPr lang="en-US" altLang="zh-TW" dirty="0"/>
              <a:t>Reference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altLang="zh-TW" sz="2400" dirty="0"/>
              <a:t>Jiang, X., &amp; Li, S. Bas: Beetle antennae search algorithm for optimization problems. </a:t>
            </a:r>
            <a:r>
              <a:rPr lang="en-US" altLang="zh-TW" sz="2400" i="1" dirty="0" err="1"/>
              <a:t>arXiv</a:t>
            </a:r>
            <a:r>
              <a:rPr lang="en-US" altLang="zh-TW" sz="2400" i="1" dirty="0"/>
              <a:t> preprint arXiv:1807.10724</a:t>
            </a:r>
            <a:r>
              <a:rPr lang="en-US" altLang="zh-TW" sz="2400" dirty="0"/>
              <a:t>. 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zh-TW" sz="2400" dirty="0"/>
              <a:t>Wang, J., &amp; Chen, H. (2018). BSAS: Beetle swarm antennae search algorithm for optimization problems. </a:t>
            </a:r>
            <a:r>
              <a:rPr lang="en-US" altLang="zh-TW" sz="2400" i="1" dirty="0" err="1"/>
              <a:t>arXiv</a:t>
            </a:r>
            <a:r>
              <a:rPr lang="en-US" altLang="zh-TW" sz="2400" i="1" dirty="0"/>
              <a:t> preprint arXiv:1807.10470</a:t>
            </a:r>
            <a:r>
              <a:rPr lang="en-US" altLang="zh-TW" sz="2400" dirty="0"/>
              <a:t>. </a:t>
            </a:r>
            <a:endParaRPr lang="zh-TW" altLang="zh-TW" sz="2400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zh-TW" sz="2400" dirty="0"/>
              <a:t>Wang, T., Yang, L., &amp; Liu, Q. (2018). Beetle swarm optimization algorithm: Theory and application. </a:t>
            </a:r>
            <a:r>
              <a:rPr lang="en-US" altLang="zh-TW" sz="2400" i="1" dirty="0" err="1"/>
              <a:t>arXiv</a:t>
            </a:r>
            <a:r>
              <a:rPr lang="en-US" altLang="zh-TW" sz="2400" i="1" dirty="0"/>
              <a:t> preprint arXiv:1808.00206</a:t>
            </a:r>
            <a:r>
              <a:rPr lang="en-US" altLang="zh-TW" sz="2400" dirty="0"/>
              <a:t>. 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911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C6A5FA4-E855-A542-A359-5987A6B290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8824"/>
          <a:stretch/>
        </p:blipFill>
        <p:spPr>
          <a:xfrm flipH="1">
            <a:off x="0" y="-5178"/>
            <a:ext cx="914400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DDDF96-7970-F542-9FC4-731407016935}"/>
              </a:ext>
            </a:extLst>
          </p:cNvPr>
          <p:cNvSpPr/>
          <p:nvPr/>
        </p:nvSpPr>
        <p:spPr bwMode="auto">
          <a:xfrm>
            <a:off x="-31944" y="-41586"/>
            <a:ext cx="9144001" cy="68580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767A680-66E8-3049-9CC4-78244B4D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354085" y="5903980"/>
            <a:ext cx="643206" cy="11288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95B592-D3EA-3E47-AC5A-8C5F489BA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8175708" y="5187559"/>
            <a:ext cx="643206" cy="11288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2A4D64-7988-8B4A-B045-10EBFAAE9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2248996">
            <a:off x="7562826" y="5867572"/>
            <a:ext cx="643206" cy="11288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AF90F23-2DA6-7047-850F-A93051D25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3" y="6546830"/>
            <a:ext cx="36134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400" dirty="0">
                <a:solidFill>
                  <a:srgbClr val="1F4E79"/>
                </a:solidFill>
                <a:latin typeface="Comic Sans MS" panose="030F0902030302020204" pitchFamily="66" charset="0"/>
              </a:rPr>
              <a:t>Institute of Industrial Engineering, NTU</a:t>
            </a:r>
          </a:p>
        </p:txBody>
      </p:sp>
      <p:sp>
        <p:nvSpPr>
          <p:cNvPr id="11" name="圆角矩形 1">
            <a:extLst>
              <a:ext uri="{FF2B5EF4-FFF2-40B4-BE49-F238E27FC236}">
                <a16:creationId xmlns:a16="http://schemas.microsoft.com/office/drawing/2014/main" id="{5E7D8FA8-7FF5-7340-8589-53FF8E53378D}"/>
              </a:ext>
            </a:extLst>
          </p:cNvPr>
          <p:cNvSpPr/>
          <p:nvPr/>
        </p:nvSpPr>
        <p:spPr>
          <a:xfrm>
            <a:off x="-63435" y="2348880"/>
            <a:ext cx="9207435" cy="1728192"/>
          </a:xfrm>
          <a:prstGeom prst="roundRect">
            <a:avLst>
              <a:gd name="adj" fmla="val 1968"/>
            </a:avLst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Comic Sans MS" panose="030F0902030302020204" pitchFamily="66" charset="0"/>
              </a:rPr>
              <a:t>THE END</a:t>
            </a:r>
            <a:endParaRPr lang="zh-CN" altLang="en-US" sz="7200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1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D171BD-5B09-DA40-81FB-55AE7EF27A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" b="8824"/>
          <a:stretch/>
        </p:blipFill>
        <p:spPr>
          <a:xfrm flipH="1"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EDB12F0-BA6C-034D-9DE9-B634AFAFA533}"/>
              </a:ext>
            </a:extLst>
          </p:cNvPr>
          <p:cNvSpPr/>
          <p:nvPr/>
        </p:nvSpPr>
        <p:spPr bwMode="auto">
          <a:xfrm>
            <a:off x="-27468" y="0"/>
            <a:ext cx="9144001" cy="685800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" name="圆角矩形 1">
            <a:extLst>
              <a:ext uri="{FF2B5EF4-FFF2-40B4-BE49-F238E27FC236}">
                <a16:creationId xmlns:a16="http://schemas.microsoft.com/office/drawing/2014/main" id="{DA5F65D7-C4C7-D549-9015-7D727674470D}"/>
              </a:ext>
            </a:extLst>
          </p:cNvPr>
          <p:cNvSpPr/>
          <p:nvPr/>
        </p:nvSpPr>
        <p:spPr>
          <a:xfrm>
            <a:off x="2771800" y="1078855"/>
            <a:ext cx="5903887" cy="5086449"/>
          </a:xfrm>
          <a:prstGeom prst="roundRect">
            <a:avLst>
              <a:gd name="adj" fmla="val 1968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3131840" y="1484784"/>
            <a:ext cx="8218488" cy="496728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bg1"/>
                </a:solidFill>
                <a:latin typeface="Comic Sans MS" panose="030F0902030302020204" pitchFamily="66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bg1"/>
                </a:solidFill>
                <a:latin typeface="Comic Sans MS" panose="030F0902030302020204" pitchFamily="66" charset="0"/>
              </a:rPr>
              <a:t>System &amp; UI Design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bg1"/>
                </a:solidFill>
                <a:latin typeface="Comic Sans MS" panose="030F0902030302020204" pitchFamily="66" charset="0"/>
              </a:rPr>
              <a:t>Demo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bg1"/>
                </a:solidFill>
                <a:latin typeface="Comic Sans MS" panose="030F0902030302020204" pitchFamily="66" charset="0"/>
              </a:rPr>
              <a:t>Implement &amp; Result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b="1" dirty="0">
                <a:solidFill>
                  <a:schemeClr val="bg1"/>
                </a:solidFill>
                <a:latin typeface="Comic Sans MS" panose="030F0902030302020204" pitchFamily="66" charset="0"/>
              </a:rPr>
              <a:t>Conclusion</a:t>
            </a:r>
            <a:endParaRPr lang="en-US" altLang="zh-TW" sz="2400" b="1" dirty="0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996952"/>
            <a:ext cx="2304256" cy="99377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  <a:latin typeface="Comic Sans MS" panose="030F0902030302020204" pitchFamily="66" charset="0"/>
              </a:rPr>
              <a:t>Outline</a:t>
            </a:r>
            <a:endParaRPr kumimoji="1" lang="zh-TW" altLang="en-US" dirty="0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580808-481A-184F-BBED-1F19AAE60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0" b="96250" l="10000" r="95667">
                        <a14:foregroundMark x1="78167" y1="96250" x2="78167" y2="96250"/>
                        <a14:foregroundMark x1="92833" y1="74750" x2="92833" y2="74750"/>
                        <a14:foregroundMark x1="95667" y1="71500" x2="95667" y2="71500"/>
                        <a14:foregroundMark x1="49833" y1="6000" x2="49833" y2="6000"/>
                        <a14:foregroundMark x1="52500" y1="5500" x2="52500" y2="5500"/>
                        <a14:foregroundMark x1="51333" y1="5250" x2="51333" y2="5250"/>
                        <a14:foregroundMark x1="29000" y1="36000" x2="29000" y2="36000"/>
                        <a14:foregroundMark x1="29833" y1="40500" x2="29833" y2="40500"/>
                        <a14:foregroundMark x1="30333" y1="42250" x2="30333" y2="42250"/>
                        <a14:backgroundMark x1="80500" y1="81000" x2="80500" y2="81000"/>
                        <a14:backgroundMark x1="80500" y1="81000" x2="73000" y2="84000"/>
                        <a14:backgroundMark x1="46333" y1="76250" x2="46333" y2="76250"/>
                        <a14:backgroundMark x1="47333" y1="79000" x2="42500" y2="86500"/>
                        <a14:backgroundMark x1="51500" y1="66500" x2="51500" y2="66500"/>
                        <a14:backgroundMark x1="62167" y1="76000" x2="62167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52060" y="4674759"/>
            <a:ext cx="3210948" cy="21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100318" cy="993775"/>
          </a:xfrm>
        </p:spPr>
        <p:txBody>
          <a:bodyPr/>
          <a:lstStyle/>
          <a:p>
            <a:r>
              <a:rPr kumimoji="1" lang="en-US" altLang="zh-TW" b="1" dirty="0">
                <a:latin typeface="Comic Sans MS" panose="030F0902030302020204" pitchFamily="66" charset="0"/>
              </a:rPr>
              <a:t>Introduction</a:t>
            </a:r>
            <a:endParaRPr kumimoji="1" lang="zh-TW" altLang="en-US" b="1" dirty="0">
              <a:latin typeface="Comic Sans MS" panose="030F0902030302020204" pitchFamily="66" charset="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57200" y="1110407"/>
            <a:ext cx="8218488" cy="51989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b="1" dirty="0"/>
              <a:t>Beetle Antennae Search algorithm (BAS)</a:t>
            </a:r>
          </a:p>
          <a:p>
            <a:pPr lvl="1">
              <a:lnSpc>
                <a:spcPct val="150000"/>
              </a:lnSpc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模仿天牛在找尋食物的行為，哪邊的觸角氣味濃度高就往哪飛。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TW" sz="1900" dirty="0"/>
          </a:p>
          <a:p>
            <a:pPr>
              <a:lnSpc>
                <a:spcPct val="200000"/>
              </a:lnSpc>
            </a:pPr>
            <a:r>
              <a:rPr lang="en-US" altLang="zh-TW" sz="2300" b="1" dirty="0"/>
              <a:t>BSAS &amp; BSO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3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>
            <a:off x="1053004" y="2062681"/>
            <a:ext cx="606701" cy="106480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4828" l="2759" r="81034"/>
                    </a14:imgEffect>
                  </a14:imgLayer>
                </a14:imgProps>
              </a:ext>
            </a:extLst>
          </a:blip>
          <a:srcRect l="18248" t="4377" r="19187" b="8727"/>
          <a:stretch/>
        </p:blipFill>
        <p:spPr>
          <a:xfrm>
            <a:off x="7611041" y="1663699"/>
            <a:ext cx="1147460" cy="956216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7828937" y="2643062"/>
            <a:ext cx="633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Target</a:t>
            </a:r>
            <a:endParaRPr lang="zh-TW" altLang="en-US" sz="1200" dirty="0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1315905">
            <a:off x="2866029" y="2122924"/>
            <a:ext cx="606702" cy="1064806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7228824">
            <a:off x="4528164" y="2448995"/>
            <a:ext cx="606701" cy="1064805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 rot="19867420">
            <a:off x="5962614" y="2166414"/>
            <a:ext cx="606701" cy="106480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500" y1="36567" x2="33000" y2="53731"/>
                        <a14:backgroundMark x1="57000" y1="32090" x2="64000" y2="51493"/>
                        <a14:backgroundMark x1="47500" y1="26866" x2="47500" y2="26866"/>
                      </a14:backgroundRemoval>
                    </a14:imgEffect>
                  </a14:imgLayer>
                </a14:imgProps>
              </a:ext>
            </a:extLst>
          </a:blip>
          <a:srcRect l="36774" r="40546"/>
          <a:stretch/>
        </p:blipFill>
        <p:spPr>
          <a:xfrm>
            <a:off x="6917627" y="2017335"/>
            <a:ext cx="606701" cy="1064805"/>
          </a:xfrm>
          <a:prstGeom prst="rect">
            <a:avLst/>
          </a:prstGeom>
        </p:spPr>
      </p:pic>
      <p:cxnSp>
        <p:nvCxnSpPr>
          <p:cNvPr id="43" name="直線單箭頭接點 42"/>
          <p:cNvCxnSpPr>
            <a:stCxn id="36" idx="3"/>
            <a:endCxn id="39" idx="1"/>
          </p:cNvCxnSpPr>
          <p:nvPr/>
        </p:nvCxnSpPr>
        <p:spPr bwMode="auto">
          <a:xfrm flipV="1">
            <a:off x="1659705" y="2542025"/>
            <a:ext cx="1228278" cy="5305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9" idx="3"/>
            <a:endCxn id="40" idx="2"/>
          </p:cNvCxnSpPr>
          <p:nvPr/>
        </p:nvCxnSpPr>
        <p:spPr bwMode="auto">
          <a:xfrm flipV="1">
            <a:off x="3450777" y="2711340"/>
            <a:ext cx="921911" cy="5728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40" idx="0"/>
            <a:endCxn id="41" idx="1"/>
          </p:cNvCxnSpPr>
          <p:nvPr/>
        </p:nvCxnSpPr>
        <p:spPr bwMode="auto">
          <a:xfrm flipV="1">
            <a:off x="5290340" y="2845311"/>
            <a:ext cx="709992" cy="4061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41" idx="3"/>
            <a:endCxn id="42" idx="1"/>
          </p:cNvCxnSpPr>
          <p:nvPr/>
        </p:nvCxnSpPr>
        <p:spPr bwMode="auto">
          <a:xfrm flipV="1">
            <a:off x="6531598" y="2549738"/>
            <a:ext cx="386029" cy="258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78616" y="3068960"/>
            <a:ext cx="955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right &gt; left</a:t>
            </a:r>
            <a:endParaRPr lang="zh-TW" altLang="en-US" sz="12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2621103" y="3006831"/>
            <a:ext cx="1061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right &gt; left</a:t>
            </a:r>
            <a:endParaRPr lang="zh-TW" altLang="en-US" sz="12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310398" y="2263498"/>
            <a:ext cx="96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right &lt; left</a:t>
            </a:r>
            <a:endParaRPr lang="zh-TW" altLang="en-US" sz="12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5859316" y="3051695"/>
            <a:ext cx="1072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right &gt; left</a:t>
            </a:r>
            <a:endParaRPr lang="zh-TW" altLang="en-US" sz="1200" dirty="0"/>
          </a:p>
        </p:txBody>
      </p:sp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04845"/>
              </p:ext>
            </p:extLst>
          </p:nvPr>
        </p:nvGraphicFramePr>
        <p:xfrm>
          <a:off x="872272" y="3864809"/>
          <a:ext cx="7560846" cy="235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80423">
                  <a:extLst>
                    <a:ext uri="{9D8B030D-6E8A-4147-A177-3AD203B41FA5}">
                      <a16:colId xmlns:a16="http://schemas.microsoft.com/office/drawing/2014/main" val="452454586"/>
                    </a:ext>
                  </a:extLst>
                </a:gridCol>
                <a:gridCol w="3780423">
                  <a:extLst>
                    <a:ext uri="{9D8B030D-6E8A-4147-A177-3AD203B41FA5}">
                      <a16:colId xmlns:a16="http://schemas.microsoft.com/office/drawing/2014/main" val="207324048"/>
                    </a:ext>
                  </a:extLst>
                </a:gridCol>
              </a:tblGrid>
              <a:tr h="39904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BSAS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BSO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383390"/>
                  </a:ext>
                </a:extLst>
              </a:tr>
              <a:tr h="195479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針對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缺點進行改善的演算法。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個隨機方向向量取代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隻天牛。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針對更新兩觸角直徑及移動距離訂定一套機制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結合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的演算法。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個初始位置取代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隻天牛。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BSAS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使用更多參數，修改更新參數的公式。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6034"/>
                  </a:ext>
                </a:extLst>
              </a:tr>
            </a:tbl>
          </a:graphicData>
        </a:graphic>
      </p:graphicFrame>
      <p:sp>
        <p:nvSpPr>
          <p:cNvPr id="3" name="圓角矩形 2"/>
          <p:cNvSpPr/>
          <p:nvPr/>
        </p:nvSpPr>
        <p:spPr bwMode="auto">
          <a:xfrm>
            <a:off x="880777" y="4870261"/>
            <a:ext cx="7560846" cy="5040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57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100318" cy="993775"/>
          </a:xfrm>
        </p:spPr>
        <p:txBody>
          <a:bodyPr/>
          <a:lstStyle/>
          <a:p>
            <a:r>
              <a:rPr kumimoji="1" lang="en-US" altLang="zh-TW" dirty="0"/>
              <a:t>Introduction-Pseudo </a:t>
            </a:r>
            <a:r>
              <a:rPr lang="en-US" altLang="zh-TW" dirty="0"/>
              <a:t>C</a:t>
            </a:r>
            <a:r>
              <a:rPr kumimoji="1" lang="en-US" altLang="zh-TW" dirty="0"/>
              <a:t>ode</a:t>
            </a:r>
            <a:endParaRPr kumimoji="1"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556792"/>
            <a:ext cx="3888432" cy="4968552"/>
          </a:xfrm>
          <a:prstGeom prst="rect">
            <a:avLst/>
          </a:prstGeom>
          <a:solidFill>
            <a:schemeClr val="tx2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" name="圖片 5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41"/>
          <a:stretch/>
        </p:blipFill>
        <p:spPr bwMode="auto">
          <a:xfrm>
            <a:off x="4139953" y="1556792"/>
            <a:ext cx="4896544" cy="264414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/>
          <p:cNvPicPr/>
          <p:nvPr/>
        </p:nvPicPr>
        <p:blipFill>
          <a:blip r:embed="rId7"/>
          <a:stretch>
            <a:fillRect/>
          </a:stretch>
        </p:blipFill>
        <p:spPr>
          <a:xfrm>
            <a:off x="4139953" y="4200932"/>
            <a:ext cx="4896544" cy="2324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/>
          <p:cNvSpPr txBox="1"/>
          <p:nvPr/>
        </p:nvSpPr>
        <p:spPr>
          <a:xfrm>
            <a:off x="1359594" y="1168051"/>
            <a:ext cx="1384251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Comic Sans MS" panose="030F0902030302020204" pitchFamily="66" charset="0"/>
              </a:rPr>
              <a:t>BSAS</a:t>
            </a:r>
            <a:endParaRPr lang="zh-TW" altLang="en-US" sz="2000" b="1" dirty="0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6099" y="1168051"/>
            <a:ext cx="1384251" cy="400110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 algn="ctr">
              <a:defRPr sz="2000" b="1">
                <a:solidFill>
                  <a:schemeClr val="bg1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 altLang="zh-TW" dirty="0"/>
              <a:t>BSO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 bwMode="auto">
          <a:xfrm>
            <a:off x="1403648" y="2708920"/>
            <a:ext cx="21602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接點 11"/>
          <p:cNvCxnSpPr/>
          <p:nvPr/>
        </p:nvCxnSpPr>
        <p:spPr bwMode="auto">
          <a:xfrm>
            <a:off x="5076056" y="1916832"/>
            <a:ext cx="72008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接點 13"/>
          <p:cNvCxnSpPr/>
          <p:nvPr/>
        </p:nvCxnSpPr>
        <p:spPr bwMode="auto">
          <a:xfrm>
            <a:off x="467544" y="3429000"/>
            <a:ext cx="31683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 bwMode="auto">
          <a:xfrm>
            <a:off x="467544" y="3789040"/>
            <a:ext cx="3384376" cy="23762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211960" y="2564904"/>
            <a:ext cx="2952328" cy="11896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36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5888"/>
            <a:ext cx="8424168" cy="993775"/>
          </a:xfrm>
        </p:spPr>
        <p:txBody>
          <a:bodyPr/>
          <a:lstStyle/>
          <a:p>
            <a:r>
              <a:rPr lang="en-US" altLang="zh-TW" dirty="0"/>
              <a:t>System &amp; UI Design 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544617"/>
          </a:xfrm>
          <a:prstGeom prst="rect">
            <a:avLst/>
          </a:prstGeom>
          <a:noFill/>
        </p:spPr>
      </p:pic>
      <p:pic>
        <p:nvPicPr>
          <p:cNvPr id="17" name="圖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75370" y="4549354"/>
            <a:ext cx="3272493" cy="2047998"/>
          </a:xfrm>
          <a:prstGeom prst="rect">
            <a:avLst/>
          </a:prstGeom>
        </p:spPr>
      </p:pic>
      <p:cxnSp>
        <p:nvCxnSpPr>
          <p:cNvPr id="18" name="直線單箭頭接點 17"/>
          <p:cNvCxnSpPr>
            <a:endCxn id="17" idx="0"/>
          </p:cNvCxnSpPr>
          <p:nvPr/>
        </p:nvCxnSpPr>
        <p:spPr>
          <a:xfrm flipH="1">
            <a:off x="1711617" y="3727398"/>
            <a:ext cx="1060184" cy="821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87651" cy="5544617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5888"/>
            <a:ext cx="8424168" cy="993775"/>
          </a:xfrm>
        </p:spPr>
        <p:txBody>
          <a:bodyPr/>
          <a:lstStyle/>
          <a:p>
            <a:r>
              <a:rPr lang="en-US" altLang="zh-TW" dirty="0"/>
              <a:t>System &amp; UI Design (2)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5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" y="1052734"/>
            <a:ext cx="9173373" cy="5544617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5888"/>
            <a:ext cx="8424168" cy="993775"/>
          </a:xfrm>
        </p:spPr>
        <p:txBody>
          <a:bodyPr/>
          <a:lstStyle/>
          <a:p>
            <a:r>
              <a:rPr lang="en-US" altLang="zh-TW" dirty="0"/>
              <a:t>System &amp; UI Design (3)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56177" y="3583049"/>
            <a:ext cx="2987824" cy="3500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659961" y="3068960"/>
            <a:ext cx="1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</a:t>
            </a:r>
            <a:r>
              <a:rPr lang="en-US" altLang="zh-TW" b="1" dirty="0">
                <a:ln>
                  <a:solidFill>
                    <a:srgbClr val="7030A0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=30</a:t>
            </a:r>
            <a:endParaRPr lang="zh-TW" altLang="en-US" b="1" dirty="0">
              <a:ln>
                <a:solidFill>
                  <a:srgbClr val="7030A0"/>
                </a:solidFill>
              </a:ln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58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100318" cy="993775"/>
          </a:xfrm>
        </p:spPr>
        <p:txBody>
          <a:bodyPr/>
          <a:lstStyle/>
          <a:p>
            <a:r>
              <a:rPr lang="en-US" altLang="zh-TW" dirty="0"/>
              <a:t>Demo</a:t>
            </a:r>
            <a:endParaRPr lang="zh-TW" altLang="en-US" sz="3600" dirty="0"/>
          </a:p>
        </p:txBody>
      </p:sp>
      <p:pic>
        <p:nvPicPr>
          <p:cNvPr id="5" name="Demo_PT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59" y="980729"/>
            <a:ext cx="911584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&amp;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6071"/>
            <a:ext cx="8579296" cy="5162655"/>
          </a:xfrm>
        </p:spPr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四個標竿問題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r>
              <a:rPr lang="en-US" altLang="zh-TW" sz="2400" dirty="0"/>
              <a:t>Ackley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Girewank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Schwefel</a:t>
            </a:r>
            <a:r>
              <a:rPr lang="zh-TW" altLang="en-US" sz="2400" dirty="0"/>
              <a:t>、</a:t>
            </a:r>
            <a:r>
              <a:rPr lang="en-US" altLang="zh-TW" sz="2400" dirty="0"/>
              <a:t>Function9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三個維度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2D</a:t>
            </a:r>
            <a:r>
              <a:rPr lang="zh-TW" altLang="en-US" sz="2000" dirty="0"/>
              <a:t>、</a:t>
            </a:r>
            <a:r>
              <a:rPr lang="en-US" altLang="zh-TW" sz="2000" dirty="0"/>
              <a:t>10D</a:t>
            </a:r>
            <a:r>
              <a:rPr lang="zh-TW" altLang="en-US" sz="2000" dirty="0"/>
              <a:t>、</a:t>
            </a:r>
            <a:r>
              <a:rPr lang="en-US" altLang="zh-TW" sz="2000" dirty="0"/>
              <a:t>30D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endParaRPr lang="en-US" altLang="zh-TW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參數定義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/>
              <a:t>Iteration Limit = 500</a:t>
            </a:r>
            <a:r>
              <a:rPr lang="zh-TW" altLang="en-US" sz="2000" dirty="0"/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解代理人個數 </a:t>
            </a:r>
            <a:r>
              <a:rPr lang="en-US" altLang="zh-TW" sz="2000" dirty="0"/>
              <a:t>=</a:t>
            </a:r>
            <a:r>
              <a:rPr lang="zh-TW" altLang="en-US" sz="2000" dirty="0"/>
              <a:t> </a:t>
            </a:r>
            <a:r>
              <a:rPr lang="en-US" altLang="zh-TW" sz="2000" dirty="0"/>
              <a:t>100, CV = 30</a:t>
            </a:r>
          </a:p>
          <a:p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b="13340"/>
          <a:stretch/>
        </p:blipFill>
        <p:spPr>
          <a:xfrm>
            <a:off x="1547664" y="5300614"/>
            <a:ext cx="5976664" cy="100811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34" y="2019622"/>
            <a:ext cx="5822428" cy="22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預設簡報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22052</TotalTime>
  <Words>780</Words>
  <Application>Microsoft Office PowerPoint</Application>
  <PresentationFormat>如螢幕大小 (4:3)</PresentationFormat>
  <Paragraphs>332</Paragraphs>
  <Slides>15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30" baseType="lpstr">
      <vt:lpstr>HanziPen SC</vt:lpstr>
      <vt:lpstr>LingWai SC Medium</vt:lpstr>
      <vt:lpstr>Wawati SC</vt:lpstr>
      <vt:lpstr>微軟正黑體</vt:lpstr>
      <vt:lpstr>微軟正黑體</vt:lpstr>
      <vt:lpstr>微軟正黑體 Light</vt:lpstr>
      <vt:lpstr>新細明體</vt:lpstr>
      <vt:lpstr>標楷體</vt:lpstr>
      <vt:lpstr>Arial</vt:lpstr>
      <vt:lpstr>Calibri</vt:lpstr>
      <vt:lpstr>Cambria</vt:lpstr>
      <vt:lpstr>Comic Sans MS</vt:lpstr>
      <vt:lpstr>Times New Roman</vt:lpstr>
      <vt:lpstr>Wingdings</vt:lpstr>
      <vt:lpstr>預設簡報設計</vt:lpstr>
      <vt:lpstr>PowerPoint 簡報</vt:lpstr>
      <vt:lpstr>Outline</vt:lpstr>
      <vt:lpstr>Introduction</vt:lpstr>
      <vt:lpstr>Introduction-Pseudo Code</vt:lpstr>
      <vt:lpstr>System &amp; UI Design (1)</vt:lpstr>
      <vt:lpstr>System &amp; UI Design (2)</vt:lpstr>
      <vt:lpstr>System &amp; UI Design (3)</vt:lpstr>
      <vt:lpstr>Demo</vt:lpstr>
      <vt:lpstr>Implement &amp; Result</vt:lpstr>
      <vt:lpstr>Implement &amp; Result</vt:lpstr>
      <vt:lpstr>Implement &amp; Result</vt:lpstr>
      <vt:lpstr>Implement &amp; Result</vt:lpstr>
      <vt:lpstr>Conclusion</vt:lpstr>
      <vt:lpstr>Reference</vt:lpstr>
      <vt:lpstr>PowerPoint 簡報</vt:lpstr>
    </vt:vector>
  </TitlesOfParts>
  <Company>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Cheng-Hung Wu （吳政鴻）</dc:title>
  <dc:creator>林德煜</dc:creator>
  <cp:lastModifiedBy>劉晏誠</cp:lastModifiedBy>
  <cp:revision>1187</cp:revision>
  <cp:lastPrinted>2013-11-21T00:32:35Z</cp:lastPrinted>
  <dcterms:created xsi:type="dcterms:W3CDTF">2007-11-12T02:12:08Z</dcterms:created>
  <dcterms:modified xsi:type="dcterms:W3CDTF">2021-01-18T05:34:01Z</dcterms:modified>
</cp:coreProperties>
</file>